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422" r:id="rId1"/>
    <p:sldMasterId id="2147484434" r:id="rId2"/>
    <p:sldMasterId id="2147484446" r:id="rId3"/>
    <p:sldMasterId id="2147484468" r:id="rId4"/>
    <p:sldMasterId id="2147484504" r:id="rId5"/>
    <p:sldMasterId id="2147484650" r:id="rId6"/>
  </p:sldMasterIdLst>
  <p:notesMasterIdLst>
    <p:notesMasterId r:id="rId17"/>
  </p:notesMasterIdLst>
  <p:handoutMasterIdLst>
    <p:handoutMasterId r:id="rId18"/>
  </p:handoutMasterIdLst>
  <p:sldIdLst>
    <p:sldId id="519" r:id="rId7"/>
    <p:sldId id="263" r:id="rId8"/>
    <p:sldId id="593" r:id="rId9"/>
    <p:sldId id="608" r:id="rId10"/>
    <p:sldId id="268" r:id="rId11"/>
    <p:sldId id="610" r:id="rId12"/>
    <p:sldId id="611" r:id="rId13"/>
    <p:sldId id="299" r:id="rId14"/>
    <p:sldId id="333" r:id="rId15"/>
    <p:sldId id="271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rgbClr val="3848A3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6EBB"/>
    <a:srgbClr val="3848A3"/>
    <a:srgbClr val="C6B46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0"/>
    <p:restoredTop sz="81859" autoAdjust="0"/>
  </p:normalViewPr>
  <p:slideViewPr>
    <p:cSldViewPr>
      <p:cViewPr varScale="1">
        <p:scale>
          <a:sx n="61" d="100"/>
          <a:sy n="61" d="100"/>
        </p:scale>
        <p:origin x="1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AD9A3F3-527B-ED49-998D-27039DDC4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92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29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824" tIns="46913" rIns="93824" bIns="469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29E00668-6CE7-F147-AEC2-3C4670A1F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2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E00668-6CE7-F147-AEC2-3C4670A1FC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7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e2e25ac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e2e25ac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 have tons of personal conflicts</a:t>
            </a:r>
            <a:r>
              <a:rPr lang="en-US" baseline="0" dirty="0"/>
              <a:t> about MAID. I would not say I am neutral on the topic of </a:t>
            </a:r>
            <a:r>
              <a:rPr lang="en-US" baseline="0" dirty="0" err="1"/>
              <a:t>MAiD</a:t>
            </a:r>
            <a:r>
              <a:rPr lang="en-US" baseline="0" dirty="0"/>
              <a:t> MD-SUMC, but my intent today is</a:t>
            </a:r>
            <a:r>
              <a:rPr lang="mr-IN" baseline="0" dirty="0"/>
              <a:t>…</a:t>
            </a:r>
            <a:r>
              <a:rPr lang="en-CA" baseline="0" dirty="0"/>
              <a:t>.I’m</a:t>
            </a:r>
            <a:r>
              <a:rPr lang="en-US" baseline="0" dirty="0"/>
              <a:t> not going to detail or debate the controversy</a:t>
            </a:r>
            <a:r>
              <a:rPr lang="mr-IN" baseline="0" dirty="0"/>
              <a:t>…</a:t>
            </a:r>
            <a:r>
              <a:rPr lang="en-CA" baseline="0" dirty="0"/>
              <a:t>and here’s why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2545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what has happened</a:t>
            </a:r>
            <a:r>
              <a:rPr lang="en-US" baseline="0" dirty="0"/>
              <a:t> with rates of assisted deaths as a % of total deaths</a:t>
            </a:r>
          </a:p>
          <a:p>
            <a:r>
              <a:rPr lang="en-US" dirty="0"/>
              <a:t>Countries with more permissive laws, there has been steady growth,</a:t>
            </a:r>
            <a:r>
              <a:rPr lang="en-US" baseline="0" dirty="0"/>
              <a:t> while those which limit prognosis to 6 months generally </a:t>
            </a:r>
            <a:r>
              <a:rPr lang="en-US" baseline="0" dirty="0" err="1"/>
              <a:t>plateaud</a:t>
            </a:r>
            <a:endParaRPr lang="en-US" baseline="0" dirty="0"/>
          </a:p>
          <a:p>
            <a:endParaRPr lang="en-CA" baseline="0" dirty="0"/>
          </a:p>
          <a:p>
            <a:r>
              <a:rPr lang="en-CA" baseline="0" dirty="0"/>
              <a:t>In 2021, 3.3%, in some parts of Canada (Quebec 5.1%), already exceeds the Netherlands (4.8%), but we’ll see as Netherlands permits for children and now any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E00668-6CE7-F147-AEC2-3C4670A1FC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6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E00668-6CE7-F147-AEC2-3C4670A1FCC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7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 Council of Canadian Academies to do an evidence based review</a:t>
            </a:r>
          </a:p>
          <a:p>
            <a:r>
              <a:rPr lang="en-US" dirty="0"/>
              <a:t>2022 – Expert panel – come up with Practice Standards</a:t>
            </a:r>
          </a:p>
          <a:p>
            <a:r>
              <a:rPr lang="en-US" dirty="0"/>
              <a:t>On Monday of this week</a:t>
            </a:r>
          </a:p>
        </p:txBody>
      </p:sp>
    </p:spTree>
    <p:extLst>
      <p:ext uri="{BB962C8B-B14F-4D97-AF65-F5344CB8AC3E}">
        <p14:creationId xmlns:p14="http://schemas.microsoft.com/office/powerpoint/2010/main" val="295171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legal requirement to try any – clearest of why legal eligibility is a minimum necessary condition for </a:t>
            </a:r>
            <a:r>
              <a:rPr lang="en-US" dirty="0" err="1"/>
              <a:t>MAiD</a:t>
            </a:r>
            <a:r>
              <a:rPr lang="en-US" dirty="0"/>
              <a:t>, but alone is insufficient</a:t>
            </a:r>
          </a:p>
          <a:p>
            <a:r>
              <a:rPr lang="en-US" dirty="0"/>
              <a:t>Clinical judgment is required over and above the law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E00668-6CE7-F147-AEC2-3C4670A1FCC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9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raise it if you think it doesn’t align with patient’s values</a:t>
            </a:r>
          </a:p>
          <a:p>
            <a:r>
              <a:rPr lang="en-US" dirty="0"/>
              <a:t>Ed Fast’s bill to stop MD SUMC did not pass this week</a:t>
            </a:r>
          </a:p>
          <a:p>
            <a:r>
              <a:rPr lang="en-US" dirty="0"/>
              <a:t>Last time we talked about the concept of psychiatric futility – practice standards leave a lot to clinical judgment of individual practitioners because there is no definition of psychiatric futility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E00668-6CE7-F147-AEC2-3C4670A1FC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9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 depends on whether you’re the principal or sitting on the board for a 6</a:t>
            </a:r>
            <a:r>
              <a:rPr lang="en-US" baseline="30000" dirty="0"/>
              <a:t>th</a:t>
            </a:r>
            <a:r>
              <a:rPr lang="en-US" dirty="0"/>
              <a:t> grade art class in Florida</a:t>
            </a:r>
          </a:p>
          <a:p>
            <a:r>
              <a:rPr lang="en-US" dirty="0"/>
              <a:t>Speaks to the variability that will exist in practice with the existing laws</a:t>
            </a:r>
          </a:p>
          <a:p>
            <a:r>
              <a:rPr lang="en-US" dirty="0"/>
              <a:t>Doesn’t matter because in the current law, you can refuse treatment</a:t>
            </a:r>
          </a:p>
        </p:txBody>
      </p:sp>
    </p:spTree>
    <p:extLst>
      <p:ext uri="{BB962C8B-B14F-4D97-AF65-F5344CB8AC3E}">
        <p14:creationId xmlns:p14="http://schemas.microsoft.com/office/powerpoint/2010/main" val="1352073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take the reasons a patient says they want MAID at face value. Required to ask why they want MAID, not required to have a therapeutic conversation</a:t>
            </a:r>
          </a:p>
          <a:p>
            <a:r>
              <a:rPr lang="en-US" dirty="0"/>
              <a:t>I try to talk patients out of having MAID, if they still want it, then I give it to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95B13-C499-DC40-A6A7-76345F7AD0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28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2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2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222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70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866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694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866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785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558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12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5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776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08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724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530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239A7ED-B5C9-4FEF-A503-6CB2B244D258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754025-C7CE-47AB-8022-B5080D196102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19094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56705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239A7ED-B5C9-4FEF-A503-6CB2B244D258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754025-C7CE-47AB-8022-B5080D196102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54225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96146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21840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9404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304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57066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239A7ED-B5C9-4FEF-A503-6CB2B244D258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754025-C7CE-47AB-8022-B5080D196102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55163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083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73103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239A7ED-B5C9-4FEF-A503-6CB2B244D258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11/7/2023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7754025-C7CE-47AB-8022-B5080D196102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srgbClr val="1A3260">
                  <a:lumMod val="75000"/>
                  <a:lumOff val="25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33049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86200" cy="4419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5A986-BA7A-4F68-92FA-F2E8EE01CD62}" type="slidenum">
              <a:rPr lang="en-US">
                <a:solidFill>
                  <a:srgbClr val="4590B8"/>
                </a:solidFill>
                <a:latin typeface="Gill Sans MT"/>
              </a:rPr>
              <a:pPr>
                <a:defRPr/>
              </a:pPr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9127822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79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1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2785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79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1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9035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79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1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2305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83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3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54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Narrow"/>
              </a:defRPr>
            </a:lvl1pPr>
            <a:lvl2pPr>
              <a:defRPr sz="2400">
                <a:latin typeface="Arial Narrow"/>
              </a:defRPr>
            </a:lvl2pPr>
            <a:lvl3pPr>
              <a:defRPr sz="2000">
                <a:latin typeface="Arial Narrow"/>
              </a:defRPr>
            </a:lvl3pPr>
            <a:lvl4pPr>
              <a:defRPr sz="1800">
                <a:latin typeface="Arial Narrow"/>
              </a:defRPr>
            </a:lvl4pPr>
            <a:lvl5pPr>
              <a:defRPr sz="1800">
                <a:latin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 Narrow"/>
              </a:defRPr>
            </a:lvl1pPr>
            <a:lvl2pPr>
              <a:defRPr sz="2400">
                <a:latin typeface="Arial Narrow"/>
              </a:defRPr>
            </a:lvl2pPr>
            <a:lvl3pPr>
              <a:defRPr sz="2000">
                <a:latin typeface="Arial Narrow"/>
              </a:defRPr>
            </a:lvl3pPr>
            <a:lvl4pPr>
              <a:defRPr sz="1800">
                <a:latin typeface="Arial Narrow"/>
              </a:defRPr>
            </a:lvl4pPr>
            <a:lvl5pPr>
              <a:defRPr sz="1800">
                <a:latin typeface="Arial Narrow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32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83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3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225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83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3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7248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83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3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6393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83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3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4297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440238" y="623888"/>
            <a:ext cx="4703762" cy="5472112"/>
            <a:chOff x="4441371" y="1412776"/>
            <a:chExt cx="4702629" cy="5472608"/>
          </a:xfrm>
        </p:grpSpPr>
        <p:pic>
          <p:nvPicPr>
            <p:cNvPr id="5" name="Picture 2" descr="http://www.pngall.com/wp-content/uploads/2016/07/Canada-Leaf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85" t="629" r="26907" b="8257"/>
            <a:stretch>
              <a:fillRect/>
            </a:stretch>
          </p:blipFill>
          <p:spPr bwMode="auto">
            <a:xfrm>
              <a:off x="4441371" y="1728192"/>
              <a:ext cx="4702629" cy="51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4441371" y="1412776"/>
              <a:ext cx="4702629" cy="5472608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>
                <a:solidFill>
                  <a:srgbClr val="FFFFFF"/>
                </a:solidFill>
                <a:latin typeface="Utopia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9552" y="1367883"/>
            <a:ext cx="7556376" cy="1470025"/>
          </a:xfrm>
        </p:spPr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9553" y="2900536"/>
            <a:ext cx="6204655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623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600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1110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271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6014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59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/>
              </a:defRPr>
            </a:lvl1pPr>
            <a:lvl2pPr>
              <a:defRPr sz="2000">
                <a:latin typeface="Arial Narrow"/>
              </a:defRPr>
            </a:lvl2pPr>
            <a:lvl3pPr>
              <a:defRPr sz="1800">
                <a:latin typeface="Arial Narrow"/>
              </a:defRPr>
            </a:lvl3pPr>
            <a:lvl4pPr>
              <a:defRPr sz="1600">
                <a:latin typeface="Arial Narrow"/>
              </a:defRPr>
            </a:lvl4pPr>
            <a:lvl5pPr>
              <a:defRPr sz="1600">
                <a:latin typeface="Arial Narrow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/>
              </a:defRPr>
            </a:lvl1pPr>
            <a:lvl2pPr>
              <a:defRPr sz="2000">
                <a:latin typeface="Arial Narrow"/>
              </a:defRPr>
            </a:lvl2pPr>
            <a:lvl3pPr>
              <a:defRPr sz="1800">
                <a:latin typeface="Arial Narrow"/>
              </a:defRPr>
            </a:lvl3pPr>
            <a:lvl4pPr>
              <a:defRPr sz="1600">
                <a:latin typeface="Arial Narrow"/>
              </a:defRPr>
            </a:lvl4pPr>
            <a:lvl5pPr>
              <a:defRPr sz="1600">
                <a:latin typeface="Arial Narrow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0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107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37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149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863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79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31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402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468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613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84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19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9386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704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903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844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211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484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140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3429200"/>
            <a:ext cx="9144000" cy="3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1086400"/>
            <a:ext cx="85713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4708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3862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688233"/>
            <a:ext cx="39999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758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764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1853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38540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204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56409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94276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739800"/>
            <a:ext cx="85206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994200"/>
            <a:ext cx="85206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8685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1841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81641" tIns="40821" rIns="81641" bIns="40821"/>
          <a:lstStyle/>
          <a:p>
            <a:fld id="{5C46C889-BCE4-F943-98B7-ECA06D71781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81641" tIns="40821" rIns="81641" bIns="4082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03938" y="6538005"/>
            <a:ext cx="131438" cy="189796"/>
          </a:xfrm>
        </p:spPr>
        <p:txBody>
          <a:bodyPr/>
          <a:lstStyle/>
          <a:p>
            <a:fld id="{9FA9CD30-D78C-AC4F-B87A-313C813E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6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/>
              </a:defRPr>
            </a:lvl1pPr>
            <a:lvl2pPr>
              <a:defRPr sz="2800">
                <a:latin typeface="Arial Narrow"/>
              </a:defRPr>
            </a:lvl2pPr>
            <a:lvl3pPr>
              <a:defRPr sz="2400">
                <a:latin typeface="Arial Narrow"/>
              </a:defRPr>
            </a:lvl3pPr>
            <a:lvl4pPr>
              <a:defRPr sz="2000">
                <a:latin typeface="Arial Narrow"/>
              </a:defRPr>
            </a:lvl4pPr>
            <a:lvl5pPr>
              <a:defRPr sz="2000">
                <a:latin typeface="Arial Narrow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 Narrow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1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 Narrow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 Narrow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3F9EE93-59DE-6E47-9DE1-43DF08574DFF}" type="datetimeFigureOut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BFBB29-00CD-D143-B748-E1756D8FDF1F}" type="slidenum">
              <a:rPr lang="en-US" sz="1800" smtClean="0">
                <a:solidFill>
                  <a:prstClr val="black"/>
                </a:solidFill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8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26162"/>
            <a:ext cx="9144000" cy="731837"/>
          </a:xfrm>
          <a:prstGeom prst="rect">
            <a:avLst/>
          </a:prstGeom>
          <a:solidFill>
            <a:srgbClr val="002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126161"/>
            <a:ext cx="9144000" cy="50899"/>
          </a:xfrm>
          <a:prstGeom prst="rect">
            <a:avLst/>
          </a:prstGeom>
          <a:solidFill>
            <a:srgbClr val="006D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10" name="Picture 9" descr="Sig_EDUCD_CPD_KnockedOut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37312"/>
            <a:ext cx="2273300" cy="5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5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84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  <p:sldLayoutId id="2147484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39A7ED-B5C9-4FEF-A503-6CB2B244D258}" type="datetimeFigureOut">
              <a:rPr lang="en-US" smtClean="0">
                <a:solidFill>
                  <a:srgbClr val="4590B8"/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7754025-C7CE-47AB-8022-B5080D196102}" type="slidenum">
              <a:rPr lang="en-US" smtClean="0">
                <a:solidFill>
                  <a:srgbClr val="4590B8"/>
                </a:solidFill>
                <a:latin typeface="Gill Sans M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4590B8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0137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  <p:sldLayoutId id="2147484460" r:id="rId14"/>
    <p:sldLayoutId id="2147484461" r:id="rId15"/>
    <p:sldLayoutId id="2147484462" r:id="rId16"/>
    <p:sldLayoutId id="2147484463" r:id="rId17"/>
    <p:sldLayoutId id="2147484464" r:id="rId18"/>
    <p:sldLayoutId id="2147484465" r:id="rId19"/>
    <p:sldLayoutId id="2147484466" r:id="rId20"/>
    <p:sldLayoutId id="2147484467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7A68705-9437-4482-B7C5-5AB67613C2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223607-DD76-40E9-819A-AFF15BD2F3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1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88433"/>
            <a:ext cx="85206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38716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Army Lines Up For Battle T-Shirt by Paul Noth - Conde Nast">
            <a:extLst>
              <a:ext uri="{FF2B5EF4-FFF2-40B4-BE49-F238E27FC236}">
                <a16:creationId xmlns="" xmlns:a16="http://schemas.microsoft.com/office/drawing/2014/main" id="{AB9E9E87-74ED-F0FE-A52B-502DB7577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"/>
          <a:stretch/>
        </p:blipFill>
        <p:spPr bwMode="auto">
          <a:xfrm>
            <a:off x="2819400" y="1175155"/>
            <a:ext cx="3886200" cy="42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609600" y="381000"/>
            <a:ext cx="8001000" cy="83099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6B46A"/>
              </a:buClr>
              <a:buChar char="•"/>
              <a:defRPr sz="32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6B46A"/>
              </a:buClr>
              <a:buChar char="–"/>
              <a:defRPr sz="28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6B46A"/>
              </a:buClr>
              <a:buChar char="•"/>
              <a:defRPr sz="24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6B46A"/>
              </a:buClr>
              <a:buChar char="–"/>
              <a:defRPr sz="20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6B46A"/>
              </a:buClr>
              <a:buChar char="»"/>
              <a:defRPr sz="20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Char char="»"/>
              <a:defRPr sz="20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Char char="»"/>
              <a:defRPr sz="20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Char char="»"/>
              <a:defRPr sz="20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Char char="»"/>
              <a:defRPr sz="2000">
                <a:solidFill>
                  <a:srgbClr val="2A6EBB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sz="4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MAiD</a:t>
            </a:r>
            <a:r>
              <a:rPr lang="en-US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MD-SUMC</a:t>
            </a:r>
            <a:endParaRPr lang="en-US" alt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D15CB2-6DF5-94B2-7697-7D1EC07C9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540514"/>
            <a:ext cx="48928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2A6EB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rgbClr val="2A6EBB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2"/>
                </a:solidFill>
                <a:latin typeface="Times New Roman" charset="0"/>
              </a:rPr>
              <a:t>Madeline Li MD PhD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Times New Roman" charset="0"/>
              </a:rPr>
              <a:t>Psychiatrist, Princess Margaret Cancer Centre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C3EA7A-8A7E-DC87-E017-59654BC8F8BC}"/>
              </a:ext>
            </a:extLst>
          </p:cNvPr>
          <p:cNvSpPr/>
          <p:nvPr/>
        </p:nvSpPr>
        <p:spPr>
          <a:xfrm>
            <a:off x="281412" y="6412468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" sz="1800" dirty="0">
                <a:solidFill>
                  <a:schemeClr val="tx2"/>
                </a:solidFill>
              </a:rPr>
              <a:t>AGHPS</a:t>
            </a:r>
            <a:r>
              <a:rPr lang="en-CA" sz="1800" dirty="0">
                <a:solidFill>
                  <a:schemeClr val="tx2"/>
                </a:solidFill>
              </a:rPr>
              <a:t> 13th</a:t>
            </a:r>
            <a:r>
              <a:rPr lang="en" sz="1800" dirty="0">
                <a:solidFill>
                  <a:schemeClr val="tx2"/>
                </a:solidFill>
              </a:rPr>
              <a:t> Leadership Summit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02210D-89AB-DD27-F64D-25F49DA4F10E}"/>
              </a:ext>
            </a:extLst>
          </p:cNvPr>
          <p:cNvSpPr/>
          <p:nvPr/>
        </p:nvSpPr>
        <p:spPr>
          <a:xfrm>
            <a:off x="7054179" y="64124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CA" sz="1800" dirty="0">
                <a:solidFill>
                  <a:schemeClr val="tx2"/>
                </a:solidFill>
              </a:rPr>
              <a:t>October 27, 2023 </a:t>
            </a:r>
            <a:endParaRPr lang="en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2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ITLE: Gotham Light 80pt"/>
          <p:cNvSpPr txBox="1">
            <a:spLocks noGrp="1"/>
          </p:cNvSpPr>
          <p:nvPr>
            <p:ph type="title"/>
          </p:nvPr>
        </p:nvSpPr>
        <p:spPr>
          <a:xfrm>
            <a:off x="298449" y="452735"/>
            <a:ext cx="8547100" cy="793751"/>
          </a:xfrm>
          <a:prstGeom prst="rect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txBody>
          <a:bodyPr vert="horz" lIns="40788" tIns="40788" rIns="40788" bIns="40788" rtlCol="0" anchor="ctr" anchorCtr="0">
            <a:normAutofit/>
          </a:bodyPr>
          <a:lstStyle>
            <a:lvl1pPr algn="l" defTabSz="534190">
              <a:defRPr sz="68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algn="ctr"/>
            <a:r>
              <a:rPr lang="en-CA" sz="3600" b="1" dirty="0">
                <a:solidFill>
                  <a:srgbClr val="FFFFFF"/>
                </a:solidFill>
                <a:latin typeface="Calibri"/>
                <a:cs typeface="Calibri"/>
              </a:rPr>
              <a:t>Canadian </a:t>
            </a:r>
            <a:r>
              <a:rPr lang="en-CA" sz="3600" b="1" dirty="0" err="1">
                <a:solidFill>
                  <a:srgbClr val="FFFFFF"/>
                </a:solidFill>
                <a:latin typeface="Calibri"/>
                <a:cs typeface="Calibri"/>
              </a:rPr>
              <a:t>MAiD</a:t>
            </a:r>
            <a:r>
              <a:rPr lang="en-CA" sz="3600" b="1" dirty="0">
                <a:solidFill>
                  <a:srgbClr val="FFFFFF"/>
                </a:solidFill>
                <a:latin typeface="Calibri"/>
                <a:cs typeface="Calibri"/>
              </a:rPr>
              <a:t> Curriculum</a:t>
            </a:r>
            <a:endParaRPr sz="3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E87699-C714-3687-F42D-3FEBC6306C78}"/>
              </a:ext>
            </a:extLst>
          </p:cNvPr>
          <p:cNvSpPr txBox="1"/>
          <p:nvPr/>
        </p:nvSpPr>
        <p:spPr>
          <a:xfrm>
            <a:off x="1981200" y="59436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camapcanada.ca</a:t>
            </a:r>
            <a:r>
              <a:rPr lang="en-US" dirty="0"/>
              <a:t>/curriculum/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55B55C-8657-9BE3-9CCD-03397637C867}"/>
              </a:ext>
            </a:extLst>
          </p:cNvPr>
          <p:cNvSpPr txBox="1"/>
          <p:nvPr/>
        </p:nvSpPr>
        <p:spPr>
          <a:xfrm>
            <a:off x="353312" y="1469172"/>
            <a:ext cx="85471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First nationally accredited bilingual </a:t>
            </a:r>
            <a:r>
              <a:rPr lang="en-US" dirty="0" err="1">
                <a:solidFill>
                  <a:schemeClr val="tx1"/>
                </a:solidFill>
              </a:rPr>
              <a:t>MAiD</a:t>
            </a:r>
            <a:r>
              <a:rPr lang="en-US" dirty="0">
                <a:solidFill>
                  <a:schemeClr val="tx1"/>
                </a:solidFill>
              </a:rPr>
              <a:t> training in Canada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27 RCPSC self-assessment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Online and in-person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Free until March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 Topics with embedded Reflection and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Foundations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Clinical Conversations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MAiD</a:t>
            </a:r>
            <a:r>
              <a:rPr lang="en-US" sz="2000" dirty="0">
                <a:solidFill>
                  <a:schemeClr val="tx1"/>
                </a:solidFill>
              </a:rPr>
              <a:t> Assessment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Assessing Capacity and Vulnerability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Providing </a:t>
            </a:r>
            <a:r>
              <a:rPr lang="en-US" sz="2000" dirty="0" err="1">
                <a:solidFill>
                  <a:schemeClr val="tx1"/>
                </a:solidFill>
              </a:rPr>
              <a:t>MAiD</a:t>
            </a: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Navigating Complex Cases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rgbClr val="FF0000"/>
                </a:solidFill>
              </a:rPr>
              <a:t>MAiD</a:t>
            </a:r>
            <a:r>
              <a:rPr lang="en-US" sz="2000" dirty="0">
                <a:solidFill>
                  <a:srgbClr val="FF0000"/>
                </a:solidFill>
              </a:rPr>
              <a:t> &amp; Mental Disorders</a:t>
            </a:r>
          </a:p>
        </p:txBody>
      </p:sp>
    </p:spTree>
    <p:extLst>
      <p:ext uri="{BB962C8B-B14F-4D97-AF65-F5344CB8AC3E}">
        <p14:creationId xmlns:p14="http://schemas.microsoft.com/office/powerpoint/2010/main" val="372521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DISCLOSURES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688432"/>
            <a:ext cx="8520600" cy="4712367"/>
          </a:xfrm>
        </p:spPr>
        <p:txBody>
          <a:bodyPr>
            <a:noAutofit/>
          </a:bodyPr>
          <a:lstStyle/>
          <a:p>
            <a:pPr marL="527050" indent="-527050">
              <a:buFont typeface="Arial"/>
              <a:buChar char="•"/>
            </a:pPr>
            <a:r>
              <a:rPr lang="en-US" sz="2800" dirty="0"/>
              <a:t>Former Head, University Health Network </a:t>
            </a:r>
            <a:r>
              <a:rPr lang="en-US" sz="2800" dirty="0" err="1"/>
              <a:t>MAiD</a:t>
            </a:r>
            <a:r>
              <a:rPr lang="en-US" sz="2800" dirty="0"/>
              <a:t> Program</a:t>
            </a:r>
          </a:p>
          <a:p>
            <a:pPr marL="527050" indent="-527050">
              <a:buFont typeface="Arial"/>
              <a:buChar char="•"/>
            </a:pPr>
            <a:r>
              <a:rPr lang="en-US" sz="2800" dirty="0"/>
              <a:t>Expert Witness, Lamb v Attorney General litigation</a:t>
            </a:r>
          </a:p>
          <a:p>
            <a:pPr marL="527050" indent="-527050">
              <a:buFont typeface="Arial"/>
              <a:buChar char="•"/>
            </a:pPr>
            <a:r>
              <a:rPr lang="en-US" sz="2800" dirty="0"/>
              <a:t>Former Chair, Capacity and Vulnerability Working Group, Canadian </a:t>
            </a:r>
            <a:r>
              <a:rPr lang="en-US" sz="2800" dirty="0" err="1"/>
              <a:t>MAiD</a:t>
            </a:r>
            <a:r>
              <a:rPr lang="en-US" sz="2800" dirty="0"/>
              <a:t> Curriculum Development Project (CMCDP)</a:t>
            </a:r>
          </a:p>
          <a:p>
            <a:pPr marL="527050" indent="-527050">
              <a:buFont typeface="Arial"/>
              <a:buChar char="•"/>
            </a:pPr>
            <a:r>
              <a:rPr lang="en-US" sz="2800" dirty="0"/>
              <a:t>Scientific Lead, CMCDP</a:t>
            </a:r>
          </a:p>
        </p:txBody>
      </p:sp>
      <p:sp>
        <p:nvSpPr>
          <p:cNvPr id="4" name="Subtitle 1"/>
          <p:cNvSpPr txBox="1">
            <a:spLocks/>
          </p:cNvSpPr>
          <p:nvPr/>
        </p:nvSpPr>
        <p:spPr bwMode="auto">
          <a:xfrm>
            <a:off x="722109" y="5163924"/>
            <a:ext cx="7699781" cy="54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 Narrow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B46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r>
              <a:rPr lang="en-CA" sz="2000" b="1" dirty="0"/>
              <a:t>The opinions expressed in this presentation are mine. They do not represent the opinions of any of the organizations with which I’m affiliated; and, I think that’s a damn shame!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74722"/>
            <a:ext cx="6553200" cy="72067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Global Rates of Assisted Dying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1449" y="5371993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3D3D3D"/>
                </a:solidFill>
                <a:latin typeface="Arial Narrow"/>
                <a:cs typeface="Arial Narrow"/>
              </a:rPr>
              <a:t>2022</a:t>
            </a:r>
          </a:p>
        </p:txBody>
      </p:sp>
      <p:pic>
        <p:nvPicPr>
          <p:cNvPr id="32" name="Content Placeholder 3" descr="Screen Shot 2021-01-30 at 1.56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8" t="66729" r="34088" b="31487"/>
          <a:stretch/>
        </p:blipFill>
        <p:spPr>
          <a:xfrm>
            <a:off x="7547991" y="1692739"/>
            <a:ext cx="177196" cy="177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7316757" y="5466827"/>
            <a:ext cx="5325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3D3D3D"/>
                </a:solidFill>
                <a:latin typeface="Arial Narrow"/>
                <a:cs typeface="Arial Narrow"/>
              </a:rPr>
              <a:t>Quebec</a:t>
            </a:r>
          </a:p>
        </p:txBody>
      </p:sp>
      <p:pic>
        <p:nvPicPr>
          <p:cNvPr id="10" name="Content Placeholder 3" descr="Screen Shot 2021-01-30 at 1.56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74885" r="37850" b="24596"/>
          <a:stretch/>
        </p:blipFill>
        <p:spPr>
          <a:xfrm>
            <a:off x="7547991" y="5315984"/>
            <a:ext cx="561975" cy="51567"/>
          </a:xfrm>
          <a:prstGeom prst="rect">
            <a:avLst/>
          </a:prstGeom>
        </p:spPr>
      </p:pic>
      <p:pic>
        <p:nvPicPr>
          <p:cNvPr id="11" name="Content Placeholder 3" descr="Screen Shot 2021-01-30 at 1.56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8" t="66729" r="34088" b="31487"/>
          <a:stretch/>
        </p:blipFill>
        <p:spPr>
          <a:xfrm>
            <a:off x="8021368" y="256862"/>
            <a:ext cx="177196" cy="177219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3449C2F9-9722-B888-9C4F-C42550ED9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5" t="38385" r="20588" b="19448"/>
          <a:stretch/>
        </p:blipFill>
        <p:spPr>
          <a:xfrm>
            <a:off x="228600" y="1715010"/>
            <a:ext cx="6802458" cy="4202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ACA400D-5E8D-25A3-EA09-0CD5109B0012}"/>
              </a:ext>
            </a:extLst>
          </p:cNvPr>
          <p:cNvSpPr txBox="1"/>
          <p:nvPr/>
        </p:nvSpPr>
        <p:spPr>
          <a:xfrm rot="5400000">
            <a:off x="7747004" y="546570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3D3D3D"/>
                </a:solidFill>
                <a:latin typeface="Arial Narrow"/>
                <a:cs typeface="Arial Narrow"/>
              </a:rPr>
              <a:t>Vancouver</a:t>
            </a:r>
          </a:p>
          <a:p>
            <a:r>
              <a:rPr lang="en-US" sz="900" b="1" dirty="0">
                <a:solidFill>
                  <a:srgbClr val="3D3D3D"/>
                </a:solidFill>
                <a:latin typeface="Arial Narrow"/>
                <a:cs typeface="Arial Narrow"/>
              </a:rPr>
              <a:t> Island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8E84F66-BD6D-D76B-A2E1-81FDC995A565}"/>
              </a:ext>
            </a:extLst>
          </p:cNvPr>
          <p:cNvSpPr txBox="1"/>
          <p:nvPr/>
        </p:nvSpPr>
        <p:spPr>
          <a:xfrm>
            <a:off x="7763686" y="1650543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(5.5%)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22B40E4-DB37-1A77-6F7A-A718BCD7D809}"/>
              </a:ext>
            </a:extLst>
          </p:cNvPr>
          <p:cNvSpPr txBox="1"/>
          <p:nvPr/>
        </p:nvSpPr>
        <p:spPr>
          <a:xfrm>
            <a:off x="8198564" y="214666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(6.6%)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DB336B-98C7-7588-6BAC-3644C4077CF4}"/>
              </a:ext>
            </a:extLst>
          </p:cNvPr>
          <p:cNvSpPr txBox="1"/>
          <p:nvPr/>
        </p:nvSpPr>
        <p:spPr>
          <a:xfrm>
            <a:off x="1717227" y="6031947"/>
            <a:ext cx="628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4</a:t>
            </a:r>
            <a:r>
              <a:rPr lang="en-US" sz="1800" baseline="30000" dirty="0"/>
              <a:t>th</a:t>
            </a:r>
            <a:r>
              <a:rPr lang="en-US" sz="1800" dirty="0"/>
              <a:t> Annual Report on </a:t>
            </a:r>
            <a:r>
              <a:rPr lang="en-US" sz="1800" dirty="0" err="1"/>
              <a:t>MAiD</a:t>
            </a:r>
            <a:r>
              <a:rPr lang="en-US" sz="1800" dirty="0"/>
              <a:t> in Canada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13, 241 </a:t>
            </a:r>
            <a:r>
              <a:rPr lang="en-US" sz="1800" dirty="0" err="1"/>
              <a:t>MAiD</a:t>
            </a:r>
            <a:r>
              <a:rPr lang="en-US" sz="1800" dirty="0"/>
              <a:t> deaths in 2022; 31.2% increase; 1 in 25 deaths </a:t>
            </a:r>
          </a:p>
        </p:txBody>
      </p:sp>
      <p:pic>
        <p:nvPicPr>
          <p:cNvPr id="4" name="Content Placeholder 3" descr="Screen Shot 2021-01-30 at 1.56.06 PM.png">
            <a:extLst>
              <a:ext uri="{FF2B5EF4-FFF2-40B4-BE49-F238E27FC236}">
                <a16:creationId xmlns="" xmlns:a16="http://schemas.microsoft.com/office/drawing/2014/main" id="{86C81D27-5992-DA4B-2FC9-4348705A6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74885" r="37850" b="24596"/>
          <a:stretch/>
        </p:blipFill>
        <p:spPr>
          <a:xfrm>
            <a:off x="6790822" y="5290200"/>
            <a:ext cx="561975" cy="51567"/>
          </a:xfrm>
          <a:prstGeom prst="rect">
            <a:avLst/>
          </a:prstGeom>
        </p:spPr>
      </p:pic>
      <p:pic>
        <p:nvPicPr>
          <p:cNvPr id="5" name="Content Placeholder 3" descr="Screen Shot 2021-01-30 at 1.56.06 PM.png">
            <a:extLst>
              <a:ext uri="{FF2B5EF4-FFF2-40B4-BE49-F238E27FC236}">
                <a16:creationId xmlns="" xmlns:a16="http://schemas.microsoft.com/office/drawing/2014/main" id="{F541F7FB-5715-8293-8450-B33E36CB7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8" t="66729" r="34088" b="31487"/>
          <a:stretch/>
        </p:blipFill>
        <p:spPr>
          <a:xfrm>
            <a:off x="7136778" y="2281759"/>
            <a:ext cx="177196" cy="17721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547D11F-19EF-ED6C-B3B2-50E6ECF65324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6900691" y="2458978"/>
            <a:ext cx="324685" cy="4923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8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1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FF609025-BD51-BB72-A03B-345F3225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tx2"/>
          </a:solidFill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+mj-lt"/>
              </a:rPr>
              <a:t>MAiD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ELIGIBILITY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="" xmlns:a16="http://schemas.microsoft.com/office/drawing/2014/main" id="{44ECECB3-48CA-8682-D3B7-C80264A20DD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8513071"/>
              </p:ext>
            </p:extLst>
          </p:nvPr>
        </p:nvGraphicFramePr>
        <p:xfrm>
          <a:off x="460248" y="1143000"/>
          <a:ext cx="8226552" cy="5409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552">
                  <a:extLst>
                    <a:ext uri="{9D8B030D-6E8A-4147-A177-3AD203B41FA5}">
                      <a16:colId xmlns="" xmlns:a16="http://schemas.microsoft.com/office/drawing/2014/main" val="369524890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827762485"/>
                    </a:ext>
                  </a:extLst>
                </a:gridCol>
                <a:gridCol w="304800">
                  <a:extLst>
                    <a:ext uri="{9D8B030D-6E8A-4147-A177-3AD203B41FA5}">
                      <a16:colId xmlns="" xmlns:a16="http://schemas.microsoft.com/office/drawing/2014/main" val="13999845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905946692"/>
                    </a:ext>
                  </a:extLst>
                </a:gridCol>
                <a:gridCol w="611124">
                  <a:extLst>
                    <a:ext uri="{9D8B030D-6E8A-4147-A177-3AD203B41FA5}">
                      <a16:colId xmlns="" xmlns:a16="http://schemas.microsoft.com/office/drawing/2014/main" val="1407920318"/>
                    </a:ext>
                  </a:extLst>
                </a:gridCol>
                <a:gridCol w="150876">
                  <a:extLst>
                    <a:ext uri="{9D8B030D-6E8A-4147-A177-3AD203B41FA5}">
                      <a16:colId xmlns="" xmlns:a16="http://schemas.microsoft.com/office/drawing/2014/main" val="504060960"/>
                    </a:ext>
                  </a:extLst>
                </a:gridCol>
                <a:gridCol w="304800">
                  <a:extLst>
                    <a:ext uri="{9D8B030D-6E8A-4147-A177-3AD203B41FA5}">
                      <a16:colId xmlns="" xmlns:a16="http://schemas.microsoft.com/office/drawing/2014/main" val="2412069748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691108825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1794477135"/>
                    </a:ext>
                  </a:extLst>
                </a:gridCol>
              </a:tblGrid>
              <a:tr h="188500"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Substantive Safeguards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485314459"/>
                  </a:ext>
                </a:extLst>
              </a:tr>
              <a:tr h="40105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Canadian health care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 &gt; 18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Capable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Voluntary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Voluntary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Informed consent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2082083"/>
                  </a:ext>
                </a:extLst>
              </a:tr>
              <a:tr h="401050">
                <a:tc gridSpan="9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Grievous &amp; Irremediable: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Incurable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condition; Advanced state of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irreversible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decline in capability; Enduring physical or psychological suffering </a:t>
                      </a:r>
                      <a:r>
                        <a:rPr lang="en-US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intolerable to the patient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2626039147"/>
                  </a:ext>
                </a:extLst>
              </a:tr>
              <a:tr h="401050"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Procedural Safeguards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724493579"/>
                  </a:ext>
                </a:extLst>
              </a:tr>
              <a:tr h="40105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Written request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independent witness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independent assessors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Right to withdraw request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Express consent immediately before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8529594"/>
                  </a:ext>
                </a:extLst>
              </a:tr>
              <a:tr h="295180"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RFND is present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No RFND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 RFND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848302291"/>
                  </a:ext>
                </a:extLst>
              </a:tr>
              <a:tr h="401050">
                <a:tc rowSpan="4" gridSpan="5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b="0" dirty="0">
                          <a:solidFill>
                            <a:schemeClr val="tx1"/>
                          </a:solidFill>
                        </a:rPr>
                        <a:t>Waiver of final consent option if at risk of losing 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CA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 day assessment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5409949"/>
                  </a:ext>
                </a:extLst>
              </a:tr>
              <a:tr h="401050">
                <a:tc gridSpan="5"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CA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Assessments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informed</a:t>
                      </a:r>
                      <a:r>
                        <a:rPr lang="en-CA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expertise </a:t>
                      </a:r>
                      <a:r>
                        <a:rPr lang="en-CA" sz="18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medical condition</a:t>
                      </a:r>
                      <a:endParaRPr lang="en-CA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431302248"/>
                  </a:ext>
                </a:extLst>
              </a:tr>
              <a:tr h="401050">
                <a:tc gridSpan="5"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CA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800" b="1" kern="1200" dirty="0">
                          <a:solidFill>
                            <a:schemeClr val="tx1"/>
                          </a:solidFill>
                        </a:rPr>
                        <a:t>Offered consultation </a:t>
                      </a:r>
                      <a:r>
                        <a:rPr lang="en-CA" sz="1800" kern="1200" dirty="0">
                          <a:solidFill>
                            <a:schemeClr val="tx1"/>
                          </a:solidFill>
                        </a:rPr>
                        <a:t>for counselling, disability supports, palliative care, etc.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182878536"/>
                  </a:ext>
                </a:extLst>
              </a:tr>
              <a:tr h="401050">
                <a:tc gridSpan="5"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CA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tx1"/>
                          </a:solidFill>
                        </a:rPr>
                        <a:t>Agree that the person has given </a:t>
                      </a:r>
                      <a:r>
                        <a:rPr lang="en-CA" sz="1800" b="1" kern="1200" dirty="0">
                          <a:solidFill>
                            <a:schemeClr val="tx1"/>
                          </a:solidFill>
                        </a:rPr>
                        <a:t>serious consideration to reasonable and available alternatives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329562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2-11-07 at 11.19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13384" r="30481" b="8855"/>
          <a:stretch/>
        </p:blipFill>
        <p:spPr>
          <a:xfrm>
            <a:off x="83087" y="1519822"/>
            <a:ext cx="2587809" cy="372654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7" name="Picture 6" descr="Screen Shot 2022-11-07 at 11.19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t="18616" r="32548" b="21085"/>
          <a:stretch/>
        </p:blipFill>
        <p:spPr>
          <a:xfrm>
            <a:off x="3044304" y="1524762"/>
            <a:ext cx="2815401" cy="276564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B27DA37F-034C-CFC9-C650-837EC0005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76" t="20168" r="33388" b="13451"/>
          <a:stretch/>
        </p:blipFill>
        <p:spPr>
          <a:xfrm>
            <a:off x="6284000" y="1519820"/>
            <a:ext cx="2535844" cy="3044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752C2A-0151-305E-6F9B-F8A5A728788E}"/>
              </a:ext>
            </a:extLst>
          </p:cNvPr>
          <p:cNvSpPr txBox="1"/>
          <p:nvPr/>
        </p:nvSpPr>
        <p:spPr>
          <a:xfrm>
            <a:off x="580" y="5396000"/>
            <a:ext cx="2656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Working Group disagrees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05D763B-E471-7992-DF6E-141604076B53}"/>
              </a:ext>
            </a:extLst>
          </p:cNvPr>
          <p:cNvSpPr txBox="1"/>
          <p:nvPr/>
        </p:nvSpPr>
        <p:spPr>
          <a:xfrm>
            <a:off x="2952277" y="4437200"/>
            <a:ext cx="3239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existing </a:t>
            </a:r>
            <a:r>
              <a:rPr lang="en-US" sz="1400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MAiD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eligibility criteria and safeguards...can provide an adequate structure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  <a:r>
              <a:rPr lang="en-US" sz="14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requester and assessors must come to a shared understanding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9D7775B-AC95-6621-BC18-9BC72F7FC038}"/>
              </a:ext>
            </a:extLst>
          </p:cNvPr>
          <p:cNvSpPr txBox="1"/>
          <p:nvPr/>
        </p:nvSpPr>
        <p:spPr>
          <a:xfrm>
            <a:off x="695941" y="497838"/>
            <a:ext cx="7752115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200" kern="0" dirty="0" err="1">
                <a:solidFill>
                  <a:schemeClr val="bg1"/>
                </a:solidFill>
                <a:latin typeface="PT Sans" panose="020B0503020203020204" pitchFamily="34" charset="77"/>
                <a:cs typeface="Arial"/>
                <a:sym typeface="Arial"/>
              </a:rPr>
              <a:t>MAiD</a:t>
            </a:r>
            <a:r>
              <a:rPr lang="en-US" sz="3200" kern="0" dirty="0">
                <a:solidFill>
                  <a:schemeClr val="bg1"/>
                </a:solidFill>
                <a:latin typeface="PT Sans" panose="020B0503020203020204" pitchFamily="34" charset="77"/>
                <a:cs typeface="Arial"/>
                <a:sym typeface="Arial"/>
              </a:rPr>
              <a:t> for Mental Disorders – March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161DEF-4DD9-739E-C0C8-558E58D02977}"/>
              </a:ext>
            </a:extLst>
          </p:cNvPr>
          <p:cNvSpPr txBox="1"/>
          <p:nvPr/>
        </p:nvSpPr>
        <p:spPr>
          <a:xfrm>
            <a:off x="6233561" y="4714308"/>
            <a:ext cx="2768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CA" sz="1400" i="1" kern="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standards are not guidelines…” “should not be viewed as policy….”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CA" sz="1400" i="1" kern="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“are not authoritative or binding…</a:t>
            </a: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316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7FC29713-2D52-29AB-A533-96836B00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520600" cy="914400"/>
          </a:xfrm>
          <a:solidFill>
            <a:srgbClr val="002060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Autonomy-Based Legislation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065CD6C3-4F3B-4E57-62A2-EBC5DD9BC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626223"/>
              </p:ext>
            </p:extLst>
          </p:nvPr>
        </p:nvGraphicFramePr>
        <p:xfrm>
          <a:off x="381000" y="1397000"/>
          <a:ext cx="8520600" cy="522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0300">
                  <a:extLst>
                    <a:ext uri="{9D8B030D-6E8A-4147-A177-3AD203B41FA5}">
                      <a16:colId xmlns="" xmlns:a16="http://schemas.microsoft.com/office/drawing/2014/main" val="3723090898"/>
                    </a:ext>
                  </a:extLst>
                </a:gridCol>
                <a:gridCol w="4260300">
                  <a:extLst>
                    <a:ext uri="{9D8B030D-6E8A-4147-A177-3AD203B41FA5}">
                      <a16:colId xmlns="" xmlns:a16="http://schemas.microsoft.com/office/drawing/2014/main" val="1815568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</a:rPr>
                        <a:t>G&amp;I Safeguards</a:t>
                      </a: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</a:rPr>
                        <a:t>Track 2 Procedural Safeguards</a:t>
                      </a:r>
                    </a:p>
                  </a:txBody>
                  <a:tcPr marT="90000"/>
                </a:tc>
                <a:extLst>
                  <a:ext uri="{0D108BD9-81ED-4DB2-BD59-A6C34878D82A}">
                    <a16:rowId xmlns="" xmlns:a16="http://schemas.microsoft.com/office/drawing/2014/main" val="3884910807"/>
                  </a:ext>
                </a:extLst>
              </a:tr>
              <a:tr h="8744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Serious and 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incurable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condition </a:t>
                      </a:r>
                      <a:r>
                        <a:rPr lang="en-US" sz="1600" b="0" u="sng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and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irreversible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decline in capability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Informed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of the means available to relieve their suffering….and 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offered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consultations</a:t>
                      </a:r>
                    </a:p>
                    <a:p>
                      <a:endParaRPr lang="en-US" sz="16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T="90000"/>
                </a:tc>
                <a:extLst>
                  <a:ext uri="{0D108BD9-81ED-4DB2-BD59-A6C34878D82A}">
                    <a16:rowId xmlns="" xmlns:a16="http://schemas.microsoft.com/office/drawing/2014/main" val="279196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causing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suffering that is intolerable to them and that cannot be relieved under conditions that </a:t>
                      </a:r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</a:rPr>
                        <a:t>they consider acceptable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US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US" sz="1400" b="0" i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r>
                        <a:rPr lang="en-CA" sz="1600" b="0" kern="1200" dirty="0">
                          <a:solidFill>
                            <a:srgbClr val="FF0000"/>
                          </a:solidFill>
                        </a:rPr>
                        <a:t>serious consideration 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</a:rPr>
                        <a:t>to reasonable and </a:t>
                      </a:r>
                      <a:r>
                        <a:rPr lang="en-CA" sz="1600" b="0" kern="1200" dirty="0">
                          <a:solidFill>
                            <a:srgbClr val="FF0000"/>
                          </a:solidFill>
                        </a:rPr>
                        <a:t>available</a:t>
                      </a:r>
                      <a:r>
                        <a:rPr lang="en-CA" sz="1600" b="0" kern="1200" dirty="0">
                          <a:solidFill>
                            <a:schemeClr val="tx1"/>
                          </a:solidFill>
                        </a:rPr>
                        <a:t> alternatives</a:t>
                      </a:r>
                    </a:p>
                    <a:p>
                      <a:endParaRPr lang="en-CA" sz="1600" b="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CA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CA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CA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CA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CA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endParaRPr lang="en-CA" sz="1400" b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T="90000"/>
                </a:tc>
                <a:extLst>
                  <a:ext uri="{0D108BD9-81ED-4DB2-BD59-A6C34878D82A}">
                    <a16:rowId xmlns="" xmlns:a16="http://schemas.microsoft.com/office/drawing/2014/main" val="41690529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37DA35-DB95-228A-9E30-29DD53B757A3}"/>
              </a:ext>
            </a:extLst>
          </p:cNvPr>
          <p:cNvSpPr txBox="1"/>
          <p:nvPr/>
        </p:nvSpPr>
        <p:spPr>
          <a:xfrm>
            <a:off x="446836" y="2501585"/>
            <a:ext cx="4191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400" b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Model Practice Standard - “no reasonable interventions as determined by the clinician and person together exploring the recognized, available, and potentially effective treatments </a:t>
            </a:r>
            <a:r>
              <a:rPr lang="en-US" sz="1400" b="1" i="1" u="sng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in light of the person’s overall state of health, beliefs, values, and goals of care</a:t>
            </a:r>
            <a:r>
              <a:rPr lang="en-US" sz="1400" b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363480-A309-0B98-3EA6-76E50E66DC71}"/>
              </a:ext>
            </a:extLst>
          </p:cNvPr>
          <p:cNvSpPr txBox="1"/>
          <p:nvPr/>
        </p:nvSpPr>
        <p:spPr>
          <a:xfrm>
            <a:off x="446836" y="5105400"/>
            <a:ext cx="4191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1400" b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Model Practice Standard – structural vulnerabilities are societal, cannot be undone by a single practitioner, do not render an individual ineligible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1400" b="0" i="1" dirty="0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lack of clarity on suffering </a:t>
            </a:r>
            <a:r>
              <a:rPr lang="en-US" sz="1400" b="1" i="1" u="sng" dirty="0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indirectly</a:t>
            </a:r>
            <a:r>
              <a:rPr lang="en-US" sz="1400" b="0" i="1" dirty="0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related to the condition or decline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9BC27A-FE0C-9F3D-1481-BD1936E1CCD9}"/>
              </a:ext>
            </a:extLst>
          </p:cNvPr>
          <p:cNvSpPr txBox="1"/>
          <p:nvPr/>
        </p:nvSpPr>
        <p:spPr>
          <a:xfrm>
            <a:off x="4779900" y="2512179"/>
            <a:ext cx="4121700" cy="101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Wingdings" pitchFamily="2" charset="2"/>
              <a:buChar char="Ø"/>
            </a:pPr>
            <a:r>
              <a:rPr lang="en-US" sz="1400" b="1" i="1" u="sng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no legal requirement to have tried or accept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Ø"/>
            </a:pPr>
            <a:r>
              <a:rPr lang="en-US" sz="1400" b="0" i="0" u="none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Model Practice Standard – “cannot establish irremediability in the absence of any attempts at treatment”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5239B0-D757-00D7-713E-CED8F12ABE78}"/>
              </a:ext>
            </a:extLst>
          </p:cNvPr>
          <p:cNvSpPr txBox="1"/>
          <p:nvPr/>
        </p:nvSpPr>
        <p:spPr>
          <a:xfrm>
            <a:off x="4779900" y="5105400"/>
            <a:ext cx="39693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Model Practice Standard – exercising capacity, not impulsive, awareness of impact of a mental disorder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400" b="0" i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reasonable wait times determined </a:t>
            </a:r>
            <a:r>
              <a:rPr lang="en-CA" sz="140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together </a:t>
            </a:r>
            <a:r>
              <a:rPr lang="en-CA" sz="1400" b="1" i="1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 light of patient’s </a:t>
            </a:r>
            <a:r>
              <a:rPr lang="en-CA" sz="1400" i="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overall state of health, beliefs, values, and goals of care </a:t>
            </a:r>
          </a:p>
        </p:txBody>
      </p:sp>
    </p:spTree>
    <p:extLst>
      <p:ext uri="{BB962C8B-B14F-4D97-AF65-F5344CB8AC3E}">
        <p14:creationId xmlns:p14="http://schemas.microsoft.com/office/powerpoint/2010/main" val="222620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7AAC4CB-ADDE-8427-77A7-0F9A91F4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002060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Autonomy-Based Practice Standards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4A73FCA7-7DAD-2E3D-E7DB-1026200B4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408983"/>
              </p:ext>
            </p:extLst>
          </p:nvPr>
        </p:nvGraphicFramePr>
        <p:xfrm>
          <a:off x="311700" y="1295400"/>
          <a:ext cx="8520600" cy="535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0300">
                  <a:extLst>
                    <a:ext uri="{9D8B030D-6E8A-4147-A177-3AD203B41FA5}">
                      <a16:colId xmlns="" xmlns:a16="http://schemas.microsoft.com/office/drawing/2014/main" val="3723090898"/>
                    </a:ext>
                  </a:extLst>
                </a:gridCol>
                <a:gridCol w="4260300">
                  <a:extLst>
                    <a:ext uri="{9D8B030D-6E8A-4147-A177-3AD203B41FA5}">
                      <a16:colId xmlns="" xmlns:a16="http://schemas.microsoft.com/office/drawing/2014/main" val="1815568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</a:rPr>
                        <a:t>Voluntariness</a:t>
                      </a: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noFill/>
                          </a:ln>
                        </a:rPr>
                        <a:t>Raising </a:t>
                      </a:r>
                      <a:r>
                        <a:rPr lang="en-US" dirty="0" err="1">
                          <a:ln>
                            <a:noFill/>
                          </a:ln>
                        </a:rPr>
                        <a:t>MAiD</a:t>
                      </a:r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 marT="90000"/>
                </a:tc>
                <a:extLst>
                  <a:ext uri="{0D108BD9-81ED-4DB2-BD59-A6C34878D82A}">
                    <a16:rowId xmlns="" xmlns:a16="http://schemas.microsoft.com/office/drawing/2014/main" val="3884910807"/>
                  </a:ext>
                </a:extLst>
              </a:tr>
              <a:tr h="8744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0" i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Request for </a:t>
                      </a:r>
                      <a:r>
                        <a:rPr lang="en-US" sz="1400" b="0" i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MAiD</a:t>
                      </a:r>
                      <a:r>
                        <a:rPr lang="en-US" sz="1400" b="0" i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</a:rPr>
                        <a:t> must be ”made freely, without undue influence (contemporaneous or past) from family members, health care providers, or others”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r>
                        <a:rPr lang="en-CA" sz="1400" dirty="0">
                          <a:effectLst/>
                          <a:latin typeface="Calibri" panose="020F0502020204030204" pitchFamily="34" charset="0"/>
                        </a:rPr>
                        <a:t>Raising </a:t>
                      </a:r>
                      <a:r>
                        <a:rPr lang="en-CA" sz="1400" dirty="0" err="1">
                          <a:effectLst/>
                          <a:latin typeface="Calibri" panose="020F0502020204030204" pitchFamily="34" charset="0"/>
                        </a:rPr>
                        <a:t>MAiD</a:t>
                      </a:r>
                      <a:r>
                        <a:rPr lang="en-CA" sz="1400" dirty="0">
                          <a:effectLst/>
                          <a:latin typeface="Calibri" panose="020F0502020204030204" pitchFamily="34" charset="0"/>
                        </a:rPr>
                        <a:t> with Persons Potentially Eligible</a:t>
                      </a:r>
                    </a:p>
                    <a:p>
                      <a:endParaRPr lang="en-CA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n-CA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n-CA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n-CA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n-CA" sz="14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endParaRPr lang="en-CA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0000"/>
                </a:tc>
                <a:extLst>
                  <a:ext uri="{0D108BD9-81ED-4DB2-BD59-A6C34878D82A}">
                    <a16:rowId xmlns="" xmlns:a16="http://schemas.microsoft.com/office/drawing/2014/main" val="279196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Suicidality</a:t>
                      </a:r>
                    </a:p>
                  </a:txBody>
                  <a:tcPr marT="9000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CA" sz="180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Referring for </a:t>
                      </a:r>
                      <a:r>
                        <a:rPr lang="en-CA" sz="1800" i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MAiD</a:t>
                      </a:r>
                      <a:endParaRPr lang="en-CA" sz="180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000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2571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="0" i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Case by case determination of need for suicide prevention efforts based on patient’s capacity, risk factors and stability of the mental disorder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400" b="0" i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90000"/>
                </a:tc>
                <a:tc>
                  <a:txBody>
                    <a:bodyPr/>
                    <a:lstStyle/>
                    <a:p>
                      <a:r>
                        <a:rPr lang="en-CA" sz="14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Responding to </a:t>
                      </a:r>
                      <a:r>
                        <a:rPr lang="en-CA" sz="140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MAiD</a:t>
                      </a:r>
                      <a:r>
                        <a:rPr lang="en-CA" sz="14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requests </a:t>
                      </a:r>
                    </a:p>
                    <a:p>
                      <a:endParaRPr lang="en-CA" sz="14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en-CA" sz="1400" b="1" i="1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0000"/>
                </a:tc>
                <a:extLst>
                  <a:ext uri="{0D108BD9-81ED-4DB2-BD59-A6C34878D82A}">
                    <a16:rowId xmlns="" xmlns:a16="http://schemas.microsoft.com/office/drawing/2014/main" val="41690529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4B432A-545C-9A73-6C2D-1803E686D9C6}"/>
              </a:ext>
            </a:extLst>
          </p:cNvPr>
          <p:cNvSpPr txBox="1"/>
          <p:nvPr/>
        </p:nvSpPr>
        <p:spPr>
          <a:xfrm>
            <a:off x="339409" y="2694031"/>
            <a:ext cx="4100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400" b="0" i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Includes external coercion by others and </a:t>
            </a:r>
            <a:r>
              <a:rPr lang="en-US" sz="1400" b="0" i="0" u="none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internalized coercion from </a:t>
            </a:r>
            <a:r>
              <a:rPr lang="en-US" sz="1400" b="0" i="0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past abuse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1400" b="1" i="1" u="sng" dirty="0">
                <a:ln>
                  <a:noFill/>
                </a:ln>
                <a:solidFill>
                  <a:sysClr val="windowText" lastClr="000000"/>
                </a:solidFill>
                <a:latin typeface="+mn-lt"/>
              </a:rPr>
              <a:t>External coercion by structural vulnerabilities not addressed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3AABCF-65E8-A66E-41AB-E9F6F2DCCA6D}"/>
              </a:ext>
            </a:extLst>
          </p:cNvPr>
          <p:cNvSpPr txBox="1"/>
          <p:nvPr/>
        </p:nvSpPr>
        <p:spPr>
          <a:xfrm>
            <a:off x="339409" y="5410200"/>
            <a:ext cx="41849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1400" b="1" i="1" u="sng" dirty="0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No need to resolve the debate over whether a request for </a:t>
            </a:r>
            <a:r>
              <a:rPr lang="en-US" sz="1400" b="1" i="1" u="sng" dirty="0" err="1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MAiD</a:t>
            </a:r>
            <a:r>
              <a:rPr lang="en-US" sz="1400" b="1" i="1" u="sng" dirty="0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is a form of suicidal ideation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1400" b="0" i="0" dirty="0">
                <a:ln>
                  <a:noFill/>
                </a:ln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Evaluated as you would patients with psychiatric co-morbidity who refuse/discontinue life-maintaining treatment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456D7BB-002A-AD31-76CF-1B435C6AE5B7}"/>
              </a:ext>
            </a:extLst>
          </p:cNvPr>
          <p:cNvSpPr txBox="1"/>
          <p:nvPr/>
        </p:nvSpPr>
        <p:spPr>
          <a:xfrm>
            <a:off x="4599709" y="2046134"/>
            <a:ext cx="42603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CA" sz="14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If</a:t>
            </a:r>
            <a:r>
              <a:rPr lang="en-CA" sz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practitioner has determined that MAID is consistent with a patient’s values and goals of care and has good reason to believe that the person might be eligible to receive MAID, the </a:t>
            </a:r>
            <a:r>
              <a:rPr lang="en-CA" sz="14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practitioner must inform the patient about MAID. 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en-CA" sz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If a practitioner is not willing to initiate a discussion about MAID, they must provide an </a:t>
            </a:r>
            <a:r>
              <a:rPr lang="en-CA" sz="14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effective referral </a:t>
            </a:r>
            <a:r>
              <a:rPr lang="en-CA" sz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 transfer care to another practitioner who is willing to initiate the discussion.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CBD8B92-BE5D-3559-97CB-7244DE15C883}"/>
              </a:ext>
            </a:extLst>
          </p:cNvPr>
          <p:cNvSpPr txBox="1"/>
          <p:nvPr/>
        </p:nvSpPr>
        <p:spPr>
          <a:xfrm>
            <a:off x="4599709" y="5029200"/>
            <a:ext cx="4184938" cy="144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CA" sz="1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Practitioners must complete an effective referral or transfer of care for any person seeking to make a request, requesting, or eligible to receive MAID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CA" sz="1400" b="1" i="1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Not specified, but suggests the same regardless of whether you believe patient is ineligible or </a:t>
            </a:r>
            <a:r>
              <a:rPr lang="en-CA" sz="1400" b="1" i="1" u="sng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MAiD</a:t>
            </a:r>
            <a:r>
              <a:rPr lang="en-CA" sz="1400" b="1" i="1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is “not indicated”</a:t>
            </a:r>
          </a:p>
        </p:txBody>
      </p:sp>
    </p:spTree>
    <p:extLst>
      <p:ext uri="{BB962C8B-B14F-4D97-AF65-F5344CB8AC3E}">
        <p14:creationId xmlns:p14="http://schemas.microsoft.com/office/powerpoint/2010/main" val="5312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9D4BFE-336F-A43D-5789-8D031F19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2" y="398206"/>
            <a:ext cx="7989752" cy="1083329"/>
          </a:xfrm>
          <a:solidFill>
            <a:schemeClr val="accent1"/>
          </a:solidFill>
        </p:spPr>
        <p:txBody>
          <a:bodyPr lIns="90000" anchor="ctr" anchorCtr="0"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the non-definition of psychiatric futility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F42FC2-F13E-51AA-27F9-768A11F3E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2009675"/>
            <a:ext cx="8520600" cy="141932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dirty="0">
                <a:solidFill>
                  <a:srgbClr val="0003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not be able to define pornography 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rgbClr val="0003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</a:p>
        </p:txBody>
      </p:sp>
      <p:pic>
        <p:nvPicPr>
          <p:cNvPr id="1026" name="Picture 2" descr="Limits to the Freedom of Speech - ppt download">
            <a:extLst>
              <a:ext uri="{FF2B5EF4-FFF2-40B4-BE49-F238E27FC236}">
                <a16:creationId xmlns="" xmlns:a16="http://schemas.microsoft.com/office/drawing/2014/main" id="{7A79BB2C-752F-15F3-48C0-EC5C72871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"/>
          <a:stretch/>
        </p:blipFill>
        <p:spPr bwMode="auto">
          <a:xfrm>
            <a:off x="658808" y="3402552"/>
            <a:ext cx="3913193" cy="307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="" xmlns:a16="http://schemas.microsoft.com/office/drawing/2014/main" id="{4333A5DF-7AEC-33D1-759B-C4E2B25E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17" y="2066825"/>
            <a:ext cx="2532576" cy="37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7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 </a:t>
            </a:r>
            <a:r>
              <a:rPr lang="en-US" sz="3200" b="1" dirty="0" err="1">
                <a:solidFill>
                  <a:schemeClr val="bg1"/>
                </a:solidFill>
              </a:rPr>
              <a:t>MAiD</a:t>
            </a:r>
            <a:r>
              <a:rPr lang="en-US" sz="3200" b="1" dirty="0">
                <a:solidFill>
                  <a:schemeClr val="bg1"/>
                </a:solidFill>
              </a:rPr>
              <a:t> request should open a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Conversation not a Conduit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953000" cy="483076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sz="2800" dirty="0">
                <a:solidFill>
                  <a:srgbClr val="000000"/>
                </a:solidFill>
              </a:rPr>
              <a:t>No explicit role in the law for clinician judgment to protect vulnerable persons ”</a:t>
            </a:r>
            <a:r>
              <a:rPr lang="en-US" sz="2800" b="1" i="1" dirty="0">
                <a:solidFill>
                  <a:srgbClr val="000000"/>
                </a:solidFill>
              </a:rPr>
              <a:t>from being induced, in moments of weakness, to end their lives</a:t>
            </a:r>
            <a:r>
              <a:rPr lang="en-US" sz="2800" dirty="0">
                <a:solidFill>
                  <a:srgbClr val="000000"/>
                </a:solidFill>
              </a:rPr>
              <a:t>”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desire to die statements are first an opportunity for discussion about symptoms and goals of care</a:t>
            </a:r>
          </a:p>
          <a:p>
            <a:pPr>
              <a:spcBef>
                <a:spcPts val="0"/>
              </a:spcBef>
              <a:buClr>
                <a:schemeClr val="accent1"/>
              </a:buClr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accent1"/>
              </a:buClr>
            </a:pPr>
            <a:r>
              <a:rPr lang="en-US" sz="2800" dirty="0"/>
              <a:t>clinicians should be trained to have a </a:t>
            </a:r>
            <a:r>
              <a:rPr lang="en-US" sz="2800" b="1" i="1" dirty="0">
                <a:solidFill>
                  <a:srgbClr val="000000"/>
                </a:solidFill>
              </a:rPr>
              <a:t>therapeutic conversation with patients to help them understand their own request for </a:t>
            </a:r>
            <a:r>
              <a:rPr lang="en-US" sz="2800" b="1" i="1" dirty="0" err="1">
                <a:solidFill>
                  <a:srgbClr val="000000"/>
                </a:solidFill>
              </a:rPr>
              <a:t>MAiD</a:t>
            </a:r>
            <a:r>
              <a:rPr lang="en-US" sz="2800" b="1" i="1" dirty="0">
                <a:solidFill>
                  <a:srgbClr val="000000"/>
                </a:solidFill>
              </a:rPr>
              <a:t> so that they can make the best decisions for themselves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61A376-F318-6E94-2724-400BF3BA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93" y="1905000"/>
            <a:ext cx="3185652" cy="40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8075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20765</TotalTime>
  <Words>1186</Words>
  <Application>Microsoft Office PowerPoint</Application>
  <PresentationFormat>On-screen Show (4:3)</PresentationFormat>
  <Paragraphs>158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MS PGothic</vt:lpstr>
      <vt:lpstr>MS PGothic</vt:lpstr>
      <vt:lpstr>Arial</vt:lpstr>
      <vt:lpstr>Arial Narrow</vt:lpstr>
      <vt:lpstr>Calibri</vt:lpstr>
      <vt:lpstr>Gill Sans MT</vt:lpstr>
      <vt:lpstr>Helvetica Neue</vt:lpstr>
      <vt:lpstr>Open Sans</vt:lpstr>
      <vt:lpstr>PT Sans</vt:lpstr>
      <vt:lpstr>PT Sans Narrow</vt:lpstr>
      <vt:lpstr>Times</vt:lpstr>
      <vt:lpstr>Times New Roman</vt:lpstr>
      <vt:lpstr>Utopia</vt:lpstr>
      <vt:lpstr>Wingdings</vt:lpstr>
      <vt:lpstr>Wingdings 2</vt:lpstr>
      <vt:lpstr>Custom Design</vt:lpstr>
      <vt:lpstr>Office Theme</vt:lpstr>
      <vt:lpstr>2_Dividend</vt:lpstr>
      <vt:lpstr>1_Office Theme</vt:lpstr>
      <vt:lpstr>4_Office Theme</vt:lpstr>
      <vt:lpstr>Tropic</vt:lpstr>
      <vt:lpstr>PowerPoint Presentation</vt:lpstr>
      <vt:lpstr>DISCLOSURES</vt:lpstr>
      <vt:lpstr>Global Rates of Assisted Dying</vt:lpstr>
      <vt:lpstr>MAiD ELIGIBILITY</vt:lpstr>
      <vt:lpstr>PowerPoint Presentation</vt:lpstr>
      <vt:lpstr>Autonomy-Based Legislation</vt:lpstr>
      <vt:lpstr>Autonomy-Based Practice Standards</vt:lpstr>
      <vt:lpstr>On the non-definition of psychiatric futility</vt:lpstr>
      <vt:lpstr>A MAiD request should open a  Conversation not a Conduit</vt:lpstr>
      <vt:lpstr>Canadian MAiD Curriculum</vt:lpstr>
    </vt:vector>
  </TitlesOfParts>
  <Company>University Health Network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UHN Presentation</dc:title>
  <dc:subject/>
  <dc:creator>University Health Network</dc:creator>
  <cp:keywords/>
  <dc:description/>
  <cp:lastModifiedBy>June Hylands</cp:lastModifiedBy>
  <cp:revision>599</cp:revision>
  <cp:lastPrinted>2021-06-08T20:17:26Z</cp:lastPrinted>
  <dcterms:created xsi:type="dcterms:W3CDTF">1999-06-17T19:11:11Z</dcterms:created>
  <dcterms:modified xsi:type="dcterms:W3CDTF">2023-11-07T16:09:08Z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PID_GUID">
    <vt:lpwstr/>
  </property>
  <property fmtid="{D5CDD505-2E9C-101B-9397-08002B2CF9AE}" pid="3" name="Folder">
    <vt:lpwstr>Public_Affairs/Templates/UHN/Miscellaneous</vt:lpwstr>
  </property>
  <property fmtid="{D5CDD505-2E9C-101B-9397-08002B2CF9AE}" pid="4" name="HyperLink">
    <vt:lpwstr>http://intranet.uhn.ca/pdf/frame.asp?Page=http://documents.uhn.ca/sites/uhn/Public_Affairs/Templates/UHN/Miscellaneous/UHNPROD004925.pot</vt:lpwstr>
  </property>
  <property fmtid="{D5CDD505-2E9C-101B-9397-08002B2CF9AE}" pid="5" name="Format">
    <vt:lpwstr>Pass Through as Native</vt:lpwstr>
  </property>
  <property fmtid="{D5CDD505-2E9C-101B-9397-08002B2CF9AE}" pid="6" name="ContentTypeId">
    <vt:lpwstr>0x01010050FB63A4A0A1F548857DC498918AD5A1</vt:lpwstr>
  </property>
  <property fmtid="{D5CDD505-2E9C-101B-9397-08002B2CF9AE}" pid="7" name="Slides">
    <vt:lpwstr>2</vt:lpwstr>
  </property>
  <property fmtid="{D5CDD505-2E9C-101B-9397-08002B2CF9AE}" pid="8" name="PolicyNumber">
    <vt:lpwstr>PA.TEMPL.UHN.MISC.004</vt:lpwstr>
  </property>
</Properties>
</file>